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5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2.emf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4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emf"/><Relationship Id="rId18" Type="http://schemas.openxmlformats.org/officeDocument/2006/relationships/oleObject" Target="../embeddings/oleObject20.bin"/><Relationship Id="rId26" Type="http://schemas.openxmlformats.org/officeDocument/2006/relationships/image" Target="../media/image22.emf"/><Relationship Id="rId3" Type="http://schemas.openxmlformats.org/officeDocument/2006/relationships/image" Target="../media/image12.emf"/><Relationship Id="rId21" Type="http://schemas.openxmlformats.org/officeDocument/2006/relationships/oleObject" Target="../embeddings/oleObject22.bin"/><Relationship Id="rId7" Type="http://schemas.openxmlformats.org/officeDocument/2006/relationships/image" Target="../media/image14.e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9.emf"/><Relationship Id="rId25" Type="http://schemas.openxmlformats.org/officeDocument/2006/relationships/oleObject" Target="../embeddings/oleObject25.bin"/><Relationship Id="rId2" Type="http://schemas.openxmlformats.org/officeDocument/2006/relationships/oleObject" Target="../embeddings/oleObject12.bin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emf"/><Relationship Id="rId24" Type="http://schemas.openxmlformats.org/officeDocument/2006/relationships/image" Target="../media/image21.emf"/><Relationship Id="rId5" Type="http://schemas.openxmlformats.org/officeDocument/2006/relationships/image" Target="../media/image13.emf"/><Relationship Id="rId15" Type="http://schemas.openxmlformats.org/officeDocument/2006/relationships/image" Target="../media/image18.emf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11.e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0.e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e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3.bin"/><Relationship Id="rId27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935" y="1122680"/>
            <a:ext cx="11633835" cy="2387600"/>
          </a:xfrm>
        </p:spPr>
        <p:txBody>
          <a:bodyPr/>
          <a:lstStyle/>
          <a:p>
            <a:r>
              <a:rPr lang="en-US" sz="4400"/>
              <a:t>Image Reconstruction Algorithm Based on Probabilistic Graphical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12628"/>
            <a:ext cx="9144000" cy="1655762"/>
          </a:xfrm>
        </p:spPr>
        <p:txBody>
          <a:bodyPr/>
          <a:lstStyle/>
          <a:p>
            <a:r>
              <a:rPr lang="en-US"/>
              <a:t>Shanrui Zhang</a:t>
            </a:r>
          </a:p>
          <a:p>
            <a:r>
              <a:rPr lang="en-US"/>
              <a:t>csc696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210"/>
            <a:ext cx="10515600" cy="589407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>
                <a:sym typeface="+mn-ea"/>
              </a:rPr>
              <a:t>1.Problem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2.Approach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+mn-ea"/>
              </a:rPr>
              <a:t>Image Reconstruction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reconstruction</a:t>
            </a:r>
          </a:p>
          <a:p>
            <a:pPr marL="0" indent="0">
              <a:buNone/>
            </a:pPr>
            <a:r>
              <a:rPr lang="en-US" sz="1800" dirty="0"/>
              <a:t>     Image reconstruction is a technology that fills in the missing pixels in the image and reconstructs based on the pixel information of the background.</a:t>
            </a:r>
          </a:p>
          <a:p>
            <a:r>
              <a:rPr lang="en-US" dirty="0"/>
              <a:t>Compressed sensing</a:t>
            </a:r>
          </a:p>
          <a:p>
            <a:pPr marL="0" indent="0">
              <a:buNone/>
            </a:pPr>
            <a:r>
              <a:rPr lang="en-US" sz="1800" dirty="0">
                <a:sym typeface="+mn-ea"/>
              </a:rPr>
              <a:t>    In the process of signal sampling, a few sampling points are used to achieve the same effect as full sampling.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2-10-19 at 9.30.58 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375" y="0"/>
            <a:ext cx="6934200" cy="51816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76910" y="1475105"/>
            <a:ext cx="4212590" cy="4954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y:observation value</a:t>
            </a:r>
            <a:endParaRPr lang="en-US"/>
          </a:p>
          <a:p>
            <a:r>
              <a:rPr lang="en-US"/>
              <a:t>(known,compressed image)(demension M)</a:t>
            </a:r>
          </a:p>
          <a:p>
            <a:endParaRPr lang="en-US"/>
          </a:p>
          <a:p>
            <a:r>
              <a:rPr lang="en-US" sz="2000"/>
              <a:t>Φ:observation matrix</a:t>
            </a:r>
          </a:p>
          <a:p>
            <a:r>
              <a:rPr lang="en-US"/>
              <a:t>(sparse sampling)</a:t>
            </a:r>
          </a:p>
          <a:p>
            <a:endParaRPr lang="en-US"/>
          </a:p>
          <a:p>
            <a:r>
              <a:rPr lang="en-US" sz="2000"/>
              <a:t>Ψ:sparse matrix</a:t>
            </a:r>
          </a:p>
          <a:p>
            <a:r>
              <a:rPr lang="en-US"/>
              <a:t>(Fourier transform)(signal-&gt;frequency)</a:t>
            </a:r>
          </a:p>
          <a:p>
            <a:endParaRPr lang="en-US"/>
          </a:p>
          <a:p>
            <a:r>
              <a:rPr lang="en-US" sz="2000"/>
              <a:t>s:sparse index</a:t>
            </a:r>
          </a:p>
          <a:p>
            <a:r>
              <a:rPr lang="en-US"/>
              <a:t>(natural singal x not sparse)</a:t>
            </a:r>
          </a:p>
          <a:p>
            <a:endParaRPr lang="en-US"/>
          </a:p>
          <a:p>
            <a:r>
              <a:rPr lang="en-US" sz="2000"/>
              <a:t>x:input signal</a:t>
            </a:r>
          </a:p>
          <a:p>
            <a:r>
              <a:rPr lang="en-US"/>
              <a:t>(unknow,we need to recover)</a:t>
            </a:r>
          </a:p>
          <a:p>
            <a:r>
              <a:rPr lang="en-US"/>
              <a:t>(demension N)</a:t>
            </a:r>
          </a:p>
          <a:p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483235" y="287655"/>
            <a:ext cx="9334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observation matrix maps the high-demensional signal X to the low-demension 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345314-E327-C30D-F7D5-7814D89F133B}"/>
              </a:ext>
            </a:extLst>
          </p:cNvPr>
          <p:cNvSpPr txBox="1"/>
          <p:nvPr/>
        </p:nvSpPr>
        <p:spPr>
          <a:xfrm>
            <a:off x="345688" y="316001"/>
            <a:ext cx="11084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general, the overall goal of signal representation is to estimate a vector from a mathematical model of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Among them,             is the observation vector,           is the additive Gaussian random white noise, its variance matrix is       , and        is the noise precision coefficient. Matrix              is a dictionary matrix with columns greater than rows ( ).           is the vector to be estimated.</a:t>
            </a:r>
          </a:p>
          <a:p>
            <a:endParaRPr lang="en-US" dirty="0"/>
          </a:p>
          <a:p>
            <a:r>
              <a:rPr lang="en-US" dirty="0"/>
              <a:t>Factorize the joint probability density function of                   and express it with a 3-L hierarchical prior model as follows: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The factor graph of the 3-L model can be obtained from the factorization of the 3-L hierarchical prior model. The vector graphical model of the 3-L hierarchical model.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E0D53-E8CA-398A-83DE-4ED3B3579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1334D0A-A666-FF42-2976-A42F7BE104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84880"/>
              </p:ext>
            </p:extLst>
          </p:nvPr>
        </p:nvGraphicFramePr>
        <p:xfrm>
          <a:off x="10181064" y="393597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921000" imgH="3213100" progId="Equation.KSEE3">
                  <p:embed/>
                </p:oleObj>
              </mc:Choice>
              <mc:Fallback>
                <p:oleObj r:id="rId2" imgW="2921000" imgH="3213100" progId="Equation.KSEE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1064" y="393597"/>
                        <a:ext cx="127000" cy="139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E1A2C1F8-D698-2DC6-BC17-9AE9AF9A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702" y="6672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12F452E-75D2-F953-AAC8-633A61D2DF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612050"/>
              </p:ext>
            </p:extLst>
          </p:nvPr>
        </p:nvGraphicFramePr>
        <p:xfrm>
          <a:off x="936702" y="667265"/>
          <a:ext cx="7493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7259300" imgH="4394200" progId="Equation.KSEE3">
                  <p:embed/>
                </p:oleObj>
              </mc:Choice>
              <mc:Fallback>
                <p:oleObj r:id="rId4" imgW="17259300" imgH="4394200" progId="Equation.KSEE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702" y="667265"/>
                        <a:ext cx="7493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6">
            <a:extLst>
              <a:ext uri="{FF2B5EF4-FFF2-40B4-BE49-F238E27FC236}">
                <a16:creationId xmlns:a16="http://schemas.microsoft.com/office/drawing/2014/main" id="{FA725357-BB32-A5F5-9465-E5CF60CA5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702" y="8577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3F0FF7-3059-F158-5450-6048CEF38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66" y="-297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C43DFCB-8AA8-FE63-BF6E-784C9D066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30261"/>
              </p:ext>
            </p:extLst>
          </p:nvPr>
        </p:nvGraphicFramePr>
        <p:xfrm>
          <a:off x="1821675" y="887837"/>
          <a:ext cx="482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1112500" imgH="5270500" progId="Equation.KSEE3">
                  <p:embed/>
                </p:oleObj>
              </mc:Choice>
              <mc:Fallback>
                <p:oleObj r:id="rId6" imgW="11112500" imgH="5270500" progId="Equation.KSEE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675" y="887837"/>
                        <a:ext cx="482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90156E9D-CAF2-07A1-628B-E70572344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E43FD2E1-CB07-2B66-DB76-0A0B72A08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434519"/>
              </p:ext>
            </p:extLst>
          </p:nvPr>
        </p:nvGraphicFramePr>
        <p:xfrm>
          <a:off x="4750419" y="942762"/>
          <a:ext cx="508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1696700" imgH="4686300" progId="Equation.KSEE3">
                  <p:embed/>
                </p:oleObj>
              </mc:Choice>
              <mc:Fallback>
                <p:oleObj r:id="rId8" imgW="11696700" imgH="4686300" progId="Equation.KSEE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0419" y="942762"/>
                        <a:ext cx="5080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7BEE7BED-0D6E-A373-6823-B771F0D57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02" y="12329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F07996F-D966-F32D-ACB2-45186252A9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617191"/>
              </p:ext>
            </p:extLst>
          </p:nvPr>
        </p:nvGraphicFramePr>
        <p:xfrm>
          <a:off x="644602" y="1232930"/>
          <a:ext cx="292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6731000" imgH="4686300" progId="Equation.KSEE3">
                  <p:embed/>
                </p:oleObj>
              </mc:Choice>
              <mc:Fallback>
                <p:oleObj r:id="rId10" imgW="6731000" imgH="4686300" progId="Equation.KSEE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02" y="1232930"/>
                        <a:ext cx="2921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CA39D6D1-8CF1-D6FA-686F-E5E598208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753" y="12456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E21E4993-07CE-9C67-440F-DA1F05640E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412898"/>
              </p:ext>
            </p:extLst>
          </p:nvPr>
        </p:nvGraphicFramePr>
        <p:xfrm>
          <a:off x="1417753" y="1245630"/>
          <a:ext cx="368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8483600" imgH="4102100" progId="Equation.KSEE3">
                  <p:embed/>
                </p:oleObj>
              </mc:Choice>
              <mc:Fallback>
                <p:oleObj r:id="rId12" imgW="8483600" imgH="4102100" progId="Equation.KSEE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53" y="1245630"/>
                        <a:ext cx="368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44484922-B4A1-B0E9-23B0-B25088080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419" y="26086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7EB37CCE-4F16-00A5-F57F-1D258095A0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194745"/>
              </p:ext>
            </p:extLst>
          </p:nvPr>
        </p:nvGraphicFramePr>
        <p:xfrm>
          <a:off x="5576694" y="1197048"/>
          <a:ext cx="622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14338300" imgH="4686300" progId="Equation.KSEE3">
                  <p:embed/>
                </p:oleObj>
              </mc:Choice>
              <mc:Fallback>
                <p:oleObj r:id="rId14" imgW="14338300" imgH="4686300" progId="Equation.KSEE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694" y="1197048"/>
                        <a:ext cx="622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F919DA38-15CD-2144-E6A9-DA7ACA04A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81A72975-0B72-07CE-598D-5ED3E137C2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744153"/>
              </p:ext>
            </p:extLst>
          </p:nvPr>
        </p:nvGraphicFramePr>
        <p:xfrm>
          <a:off x="644602" y="1497511"/>
          <a:ext cx="444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10236200" imgH="4686300" progId="Equation.KSEE3">
                  <p:embed/>
                </p:oleObj>
              </mc:Choice>
              <mc:Fallback>
                <p:oleObj r:id="rId16" imgW="10236200" imgH="4686300" progId="Equation.KSEE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02" y="1497511"/>
                        <a:ext cx="4445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5ECC1BB7-21FF-59A5-BEE5-576325F42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334594"/>
              </p:ext>
            </p:extLst>
          </p:nvPr>
        </p:nvGraphicFramePr>
        <p:xfrm>
          <a:off x="5124914" y="2062891"/>
          <a:ext cx="7493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17259300" imgH="4394200" progId="Equation.KSEE3">
                  <p:embed/>
                </p:oleObj>
              </mc:Choice>
              <mc:Fallback>
                <p:oleObj r:id="rId18" imgW="17259300" imgH="4394200" progId="Equation.KSEE3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12F452E-75D2-F953-AAC8-633A61D2DF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914" y="2062891"/>
                        <a:ext cx="7493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0">
            <a:extLst>
              <a:ext uri="{FF2B5EF4-FFF2-40B4-BE49-F238E27FC236}">
                <a16:creationId xmlns:a16="http://schemas.microsoft.com/office/drawing/2014/main" id="{810BB210-A89C-CBF0-2815-70842C577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F904CC0B-31F8-7515-8F40-9EA25BE349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436989"/>
              </p:ext>
            </p:extLst>
          </p:nvPr>
        </p:nvGraphicFramePr>
        <p:xfrm>
          <a:off x="960862" y="2668709"/>
          <a:ext cx="3172778" cy="177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9" imgW="21209000" imgH="1219200" progId="Equation.Ribbit">
                  <p:embed/>
                </p:oleObj>
              </mc:Choice>
              <mc:Fallback>
                <p:oleObj r:id="rId19" imgW="21209000" imgH="1219200" progId="Equation.Ribbit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862" y="2668709"/>
                        <a:ext cx="3172778" cy="1777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1">
            <a:extLst>
              <a:ext uri="{FF2B5EF4-FFF2-40B4-BE49-F238E27FC236}">
                <a16:creationId xmlns:a16="http://schemas.microsoft.com/office/drawing/2014/main" id="{1CB8FC34-64FE-03A3-E226-F83C7451C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5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3">
            <a:extLst>
              <a:ext uri="{FF2B5EF4-FFF2-40B4-BE49-F238E27FC236}">
                <a16:creationId xmlns:a16="http://schemas.microsoft.com/office/drawing/2014/main" id="{D1052614-964B-905B-603E-410DEC94F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57F0EEC8-6505-A3AD-2CDE-CC05626AB3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706241"/>
              </p:ext>
            </p:extLst>
          </p:nvPr>
        </p:nvGraphicFramePr>
        <p:xfrm>
          <a:off x="960862" y="3527055"/>
          <a:ext cx="45751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1" imgW="44729400" imgH="6159500" progId="">
                  <p:embed/>
                </p:oleObj>
              </mc:Choice>
              <mc:Fallback>
                <p:oleObj r:id="rId21" imgW="44729400" imgH="61595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862" y="3527055"/>
                        <a:ext cx="457517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4">
            <a:extLst>
              <a:ext uri="{FF2B5EF4-FFF2-40B4-BE49-F238E27FC236}">
                <a16:creationId xmlns:a16="http://schemas.microsoft.com/office/drawing/2014/main" id="{B33406DD-0D14-DB8E-692D-844FE179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9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C0AF58-9CA4-2B89-6545-2B085DBC218B}"/>
              </a:ext>
            </a:extLst>
          </p:cNvPr>
          <p:cNvSpPr txBox="1"/>
          <p:nvPr/>
        </p:nvSpPr>
        <p:spPr>
          <a:xfrm>
            <a:off x="512956" y="423746"/>
            <a:ext cx="10593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58A12D-3397-775A-DFFA-A46929BDE883}"/>
              </a:ext>
            </a:extLst>
          </p:cNvPr>
          <p:cNvSpPr txBox="1"/>
          <p:nvPr/>
        </p:nvSpPr>
        <p:spPr>
          <a:xfrm>
            <a:off x="613318" y="1103969"/>
            <a:ext cx="89990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" panose="020F0502020204030204" pitchFamily="34" charset="0"/>
              </a:rPr>
              <a:t>1. I</a:t>
            </a:r>
            <a:r>
              <a:rPr lang="en-US" b="0" i="0" u="none" strike="noStrike" dirty="0">
                <a:effectLst/>
                <a:latin typeface="Roboto" panose="020F0502020204030204" pitchFamily="34" charset="0"/>
              </a:rPr>
              <a:t>nitialize   ,  ,</a:t>
            </a:r>
          </a:p>
          <a:p>
            <a:r>
              <a:rPr lang="en-US" dirty="0"/>
              <a:t>2. Compute the mean and variance of     during the first iteration: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3. Update   ,   ,   ,   during subsequent iterations.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4. After several iterations, the estimated value of    is obtained after the algorithm converges: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1" name="Rectangle 39">
            <a:extLst>
              <a:ext uri="{FF2B5EF4-FFF2-40B4-BE49-F238E27FC236}">
                <a16:creationId xmlns:a16="http://schemas.microsoft.com/office/drawing/2014/main" id="{51ACDE6E-30FB-B306-AB31-6AFEC7330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C1F64A5F-0497-E966-46CA-071CCDBB6E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77278"/>
              </p:ext>
            </p:extLst>
          </p:nvPr>
        </p:nvGraphicFramePr>
        <p:xfrm>
          <a:off x="1863802" y="1180685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213100" imgH="4978400" progId="Equation.DSMT4">
                  <p:embed/>
                </p:oleObj>
              </mc:Choice>
              <mc:Fallback>
                <p:oleObj r:id="rId2" imgW="3213100" imgH="49784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802" y="1180685"/>
                        <a:ext cx="12700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3">
            <a:extLst>
              <a:ext uri="{FF2B5EF4-FFF2-40B4-BE49-F238E27FC236}">
                <a16:creationId xmlns:a16="http://schemas.microsoft.com/office/drawing/2014/main" id="{6F078C11-C9CC-82E4-D5CE-FB984F28F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B62AA5C0-449E-1535-F598-CAD84DB5A8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398058"/>
              </p:ext>
            </p:extLst>
          </p:nvPr>
        </p:nvGraphicFramePr>
        <p:xfrm>
          <a:off x="1990803" y="1206859"/>
          <a:ext cx="12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921000" imgH="4686300" progId="Equation.DSMT4">
                  <p:embed/>
                </p:oleObj>
              </mc:Choice>
              <mc:Fallback>
                <p:oleObj r:id="rId4" imgW="2921000" imgH="46863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803" y="1206859"/>
                        <a:ext cx="1270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5">
            <a:extLst>
              <a:ext uri="{FF2B5EF4-FFF2-40B4-BE49-F238E27FC236}">
                <a16:creationId xmlns:a16="http://schemas.microsoft.com/office/drawing/2014/main" id="{F69F1100-EBEE-560E-90FC-8CD5DC6F6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1B1C11BE-3852-0619-8974-9E2C0E35F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245361"/>
              </p:ext>
            </p:extLst>
          </p:nvPr>
        </p:nvGraphicFramePr>
        <p:xfrm>
          <a:off x="2224049" y="1206859"/>
          <a:ext cx="12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921000" imgH="4686300" progId="Equation.DSMT4">
                  <p:embed/>
                </p:oleObj>
              </mc:Choice>
              <mc:Fallback>
                <p:oleObj r:id="rId6" imgW="2921000" imgH="46863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49" y="1206859"/>
                        <a:ext cx="1270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7">
            <a:extLst>
              <a:ext uri="{FF2B5EF4-FFF2-40B4-BE49-F238E27FC236}">
                <a16:creationId xmlns:a16="http://schemas.microsoft.com/office/drawing/2014/main" id="{F6B8775C-BF65-0E7E-1F17-A7D042D36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C80290D2-8180-7370-20F7-78C28102EE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166575"/>
              </p:ext>
            </p:extLst>
          </p:nvPr>
        </p:nvGraphicFramePr>
        <p:xfrm>
          <a:off x="4282068" y="1510017"/>
          <a:ext cx="1397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213100" imgH="3213100" progId="Equation.DSMT4">
                  <p:embed/>
                </p:oleObj>
              </mc:Choice>
              <mc:Fallback>
                <p:oleObj r:id="rId8" imgW="3213100" imgH="32131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2068" y="1510017"/>
                        <a:ext cx="139700" cy="13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B23CB8DA-F615-3D74-DB6B-2CF0F1617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67877"/>
              </p:ext>
            </p:extLst>
          </p:nvPr>
        </p:nvGraphicFramePr>
        <p:xfrm>
          <a:off x="928649" y="1710096"/>
          <a:ext cx="812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8719800" imgH="5562600" progId="Equation.DSMT4">
                  <p:embed/>
                </p:oleObj>
              </mc:Choice>
              <mc:Fallback>
                <p:oleObj r:id="rId10" imgW="18719800" imgH="5562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49" y="1710096"/>
                        <a:ext cx="8128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567FD25E-DD53-A917-D531-E2876F39F8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90215"/>
              </p:ext>
            </p:extLst>
          </p:nvPr>
        </p:nvGraphicFramePr>
        <p:xfrm>
          <a:off x="928649" y="1951396"/>
          <a:ext cx="1295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29845000" imgH="7607300" progId="Equation.DSMT4">
                  <p:embed/>
                </p:oleObj>
              </mc:Choice>
              <mc:Fallback>
                <p:oleObj r:id="rId12" imgW="29845000" imgH="76073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49" y="1951396"/>
                        <a:ext cx="1295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0">
            <a:extLst>
              <a:ext uri="{FF2B5EF4-FFF2-40B4-BE49-F238E27FC236}">
                <a16:creationId xmlns:a16="http://schemas.microsoft.com/office/drawing/2014/main" id="{699F097D-A9FE-5CC9-CC46-E356FF38F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49" y="1710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1">
            <a:extLst>
              <a:ext uri="{FF2B5EF4-FFF2-40B4-BE49-F238E27FC236}">
                <a16:creationId xmlns:a16="http://schemas.microsoft.com/office/drawing/2014/main" id="{FFE394BA-3018-790D-13F9-EE7643C76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49" y="19513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D134A74A-11F0-13F9-C094-01C51F7314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830975"/>
              </p:ext>
            </p:extLst>
          </p:nvPr>
        </p:nvGraphicFramePr>
        <p:xfrm>
          <a:off x="962102" y="2565399"/>
          <a:ext cx="1028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23698200" imgH="12001500" progId="Equation.DSMT4">
                  <p:embed/>
                </p:oleObj>
              </mc:Choice>
              <mc:Fallback>
                <p:oleObj r:id="rId14" imgW="23698200" imgH="120015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02" y="2565399"/>
                        <a:ext cx="10287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165DBB71-8BEC-484E-C6FB-DBF6CCF6F3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312617"/>
              </p:ext>
            </p:extLst>
          </p:nvPr>
        </p:nvGraphicFramePr>
        <p:xfrm>
          <a:off x="962102" y="3118452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19900900" imgH="9944100" progId="Equation.DSMT4">
                  <p:embed/>
                </p:oleObj>
              </mc:Choice>
              <mc:Fallback>
                <p:oleObj r:id="rId16" imgW="19900900" imgH="99441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02" y="3118452"/>
                        <a:ext cx="863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77717C10-BF71-AA65-2BE5-2265D1636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050311"/>
              </p:ext>
            </p:extLst>
          </p:nvPr>
        </p:nvGraphicFramePr>
        <p:xfrm>
          <a:off x="962102" y="3609694"/>
          <a:ext cx="2413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55587900" imgH="13462000" progId="Equation.DSMT4">
                  <p:embed/>
                </p:oleObj>
              </mc:Choice>
              <mc:Fallback>
                <p:oleObj r:id="rId18" imgW="55587900" imgH="134620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02" y="3609694"/>
                        <a:ext cx="24130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5">
            <a:extLst>
              <a:ext uri="{FF2B5EF4-FFF2-40B4-BE49-F238E27FC236}">
                <a16:creationId xmlns:a16="http://schemas.microsoft.com/office/drawing/2014/main" id="{3B7B9FA8-583C-1624-7EC5-DDA0DC903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" name="Rectangle 56">
            <a:extLst>
              <a:ext uri="{FF2B5EF4-FFF2-40B4-BE49-F238E27FC236}">
                <a16:creationId xmlns:a16="http://schemas.microsoft.com/office/drawing/2014/main" id="{39CAAD9A-D7A8-2015-FA01-134684F4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7">
            <a:extLst>
              <a:ext uri="{FF2B5EF4-FFF2-40B4-BE49-F238E27FC236}">
                <a16:creationId xmlns:a16="http://schemas.microsoft.com/office/drawing/2014/main" id="{26392E6A-188A-F9EE-D602-CFE875A8A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09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8">
            <a:extLst>
              <a:ext uri="{FF2B5EF4-FFF2-40B4-BE49-F238E27FC236}">
                <a16:creationId xmlns:a16="http://schemas.microsoft.com/office/drawing/2014/main" id="{CBDD3220-DB34-070C-0BD4-9587A61BF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93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id="{BC65AE3F-527A-0484-9AAB-EF785CA505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423088"/>
              </p:ext>
            </p:extLst>
          </p:nvPr>
        </p:nvGraphicFramePr>
        <p:xfrm>
          <a:off x="1601749" y="2297581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3213100" imgH="4978400" progId="Equation.DSMT4">
                  <p:embed/>
                </p:oleObj>
              </mc:Choice>
              <mc:Fallback>
                <p:oleObj r:id="rId20" imgW="3213100" imgH="49784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49" y="2297581"/>
                        <a:ext cx="1397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BCD2BC87-9EE0-F4D4-00F8-D1BC3E055C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284491"/>
              </p:ext>
            </p:extLst>
          </p:nvPr>
        </p:nvGraphicFramePr>
        <p:xfrm>
          <a:off x="1844597" y="2310281"/>
          <a:ext cx="12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1" imgW="2921000" imgH="4686300" progId="Equation.DSMT4">
                  <p:embed/>
                </p:oleObj>
              </mc:Choice>
              <mc:Fallback>
                <p:oleObj r:id="rId21" imgW="2921000" imgH="46863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597" y="2310281"/>
                        <a:ext cx="1270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8B7E5922-38A2-904C-2E6A-39996DF30C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225023"/>
              </p:ext>
            </p:extLst>
          </p:nvPr>
        </p:nvGraphicFramePr>
        <p:xfrm>
          <a:off x="2117803" y="2317836"/>
          <a:ext cx="12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2921000" imgH="4686300" progId="Equation.DSMT4">
                  <p:embed/>
                </p:oleObj>
              </mc:Choice>
              <mc:Fallback>
                <p:oleObj r:id="rId22" imgW="2921000" imgH="46863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803" y="2317836"/>
                        <a:ext cx="1270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2">
            <a:extLst>
              <a:ext uri="{FF2B5EF4-FFF2-40B4-BE49-F238E27FC236}">
                <a16:creationId xmlns:a16="http://schemas.microsoft.com/office/drawing/2014/main" id="{AC3854CC-F30A-B714-D047-59B364E0E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Rectangle 65">
            <a:extLst>
              <a:ext uri="{FF2B5EF4-FFF2-40B4-BE49-F238E27FC236}">
                <a16:creationId xmlns:a16="http://schemas.microsoft.com/office/drawing/2014/main" id="{4DA958EB-0F80-10F7-C3EE-5B86DFBC0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2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7">
            <a:extLst>
              <a:ext uri="{FF2B5EF4-FFF2-40B4-BE49-F238E27FC236}">
                <a16:creationId xmlns:a16="http://schemas.microsoft.com/office/drawing/2014/main" id="{A083A0AC-C9CA-D9BD-EFD0-7DE2C3563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E5FAE6A4-78A6-7A05-26E5-D5C6C11823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220878"/>
              </p:ext>
            </p:extLst>
          </p:nvPr>
        </p:nvGraphicFramePr>
        <p:xfrm>
          <a:off x="5274525" y="4271953"/>
          <a:ext cx="1397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3" imgW="3213100" imgH="3213100" progId="Equation.DSMT4">
                  <p:embed/>
                </p:oleObj>
              </mc:Choice>
              <mc:Fallback>
                <p:oleObj r:id="rId23" imgW="3213100" imgH="32131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4525" y="4271953"/>
                        <a:ext cx="139700" cy="13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tangle 69">
            <a:extLst>
              <a:ext uri="{FF2B5EF4-FFF2-40B4-BE49-F238E27FC236}">
                <a16:creationId xmlns:a16="http://schemas.microsoft.com/office/drawing/2014/main" id="{EBE1A095-74B9-1DDB-900D-293962311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DDA315DD-D7FD-E884-57EA-0C088EB64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171209"/>
              </p:ext>
            </p:extLst>
          </p:nvPr>
        </p:nvGraphicFramePr>
        <p:xfrm>
          <a:off x="962102" y="4502829"/>
          <a:ext cx="3937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5" imgW="9067800" imgH="4686300" progId="Equation.DSMT4">
                  <p:embed/>
                </p:oleObj>
              </mc:Choice>
              <mc:Fallback>
                <p:oleObj r:id="rId25" imgW="9067800" imgH="46863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02" y="4502829"/>
                        <a:ext cx="3937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BF573897-03C5-68AA-BE57-351B6385ED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162983"/>
              </p:ext>
            </p:extLst>
          </p:nvPr>
        </p:nvGraphicFramePr>
        <p:xfrm>
          <a:off x="962102" y="5622907"/>
          <a:ext cx="45751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7" imgW="44729400" imgH="6159500" progId="">
                  <p:embed/>
                </p:oleObj>
              </mc:Choice>
              <mc:Fallback>
                <p:oleObj r:id="rId27" imgW="44729400" imgH="6159500" progId="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57F0EEC8-6505-A3AD-2CDE-CC05626AB3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02" y="5622907"/>
                        <a:ext cx="457517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38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323</Words>
  <Application>Microsoft Macintosh PowerPoint</Application>
  <PresentationFormat>Widescreen</PresentationFormat>
  <Paragraphs>69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Office Theme</vt:lpstr>
      <vt:lpstr>Equation.KSEE3</vt:lpstr>
      <vt:lpstr>Equation.Ribbit</vt:lpstr>
      <vt:lpstr>Equation.DSMT4</vt:lpstr>
      <vt:lpstr>Image Reconstruction Algorithm Based on Probabilistic Graphical Model</vt:lpstr>
      <vt:lpstr>PowerPoint Presentation</vt:lpstr>
      <vt:lpstr>Image Reconstruction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Reconstruction Algorithm Based on Probabilistic Graphical Model</dc:title>
  <dc:creator>ualguest</dc:creator>
  <cp:lastModifiedBy>Microsoft Office User</cp:lastModifiedBy>
  <cp:revision>8</cp:revision>
  <dcterms:created xsi:type="dcterms:W3CDTF">2022-10-26T17:20:47Z</dcterms:created>
  <dcterms:modified xsi:type="dcterms:W3CDTF">2022-12-05T18:27:02Z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1033-4.4.2.7669</vt:lpwstr>
  </property>
</Properties>
</file>